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57" r:id="rId3"/>
    <p:sldId id="268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9" r:id="rId1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1acef3f1a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1acef3f1a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1acef3f1a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1acef3f1a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1acef3f1a5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1acef3f1a5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1a307aac6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1a307aac6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dark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mc:AlternateContent xmlns:mc="http://schemas.openxmlformats.org/markup-compatibility/2006" xmlns:p14="http://schemas.microsoft.com/office/powerpoint/2010/main">
    <mc:Choice Requires="p14">
      <p:transition spd="med">
        <p14:gallery dir="l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med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app.powerbi.com/view?r=eyJrIjoiZjdmMDk2YjQtM2I3ZS00OGQ5LWE3YjAtMDFkYmE0MzU2M2E5IiwidCI6ImM2ZTU0OWIzLTVmNDUtNDAzMi1hYWU5LWQ0MjQ0ZGM1YjJjNCJ9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2100152" y="376688"/>
            <a:ext cx="6687000" cy="126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Business Insight 360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472375" y="2242200"/>
            <a:ext cx="8112900" cy="88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-GB" sz="1400"/>
              <a:t>AtliQ Hardware is a rapidly growing computer hardware company based all over the world. Atliq manufactures computer peripherals includes desktop, printers, keyboards, mouse, cables and other essential accessories.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275"/>
              <a:buNone/>
            </a:pP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275"/>
              <a:buNone/>
            </a:pP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275"/>
              <a:buNone/>
            </a:pPr>
            <a:endParaRPr sz="14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275"/>
              <a:buNone/>
            </a:pPr>
            <a:endParaRPr sz="1900"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2775" y="347800"/>
            <a:ext cx="1579350" cy="132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 descr="A computer desk with a monitor keyboard mouse and mouse&#10;&#10;Description automatically generated">
            <a:extLst>
              <a:ext uri="{FF2B5EF4-FFF2-40B4-BE49-F238E27FC236}">
                <a16:creationId xmlns:a16="http://schemas.microsoft.com/office/drawing/2014/main" id="{45C8A50C-394F-CD65-C1E4-454CC2B1F8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60207" y="2951110"/>
            <a:ext cx="2825068" cy="178877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flip dir="l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4F6AB-5693-5B0F-59CA-007EA9C9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E2456E-0615-490D-74FE-819BD73A27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1109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88A1B-9CB8-4E6F-8717-35B041890D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69263A-CCD7-E100-3058-78AD1D21BD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0550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BD2B7-1D5C-DF35-3D92-2F4FC43F3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CCD33F-DCC4-53A4-2DCF-113D028D81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5641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58E10-2A3E-4979-5C52-49F961F37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66AA5C-301C-C997-42D2-01680E6199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95431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FEEB70B6-A1FE-1B97-ECFF-C18D830EDB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5216" y="1036321"/>
            <a:ext cx="8107680" cy="853439"/>
          </a:xfrm>
        </p:spPr>
        <p:txBody>
          <a:bodyPr>
            <a:normAutofit/>
          </a:bodyPr>
          <a:lstStyle/>
          <a:p>
            <a:r>
              <a:rPr lang="en-IN" sz="3600" dirty="0">
                <a:solidFill>
                  <a:schemeClr val="tx1"/>
                </a:solidFill>
              </a:rPr>
              <a:t>THANK YOU !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810ED95-CBF5-C4AB-2145-756C0F0DF0CE}"/>
              </a:ext>
            </a:extLst>
          </p:cNvPr>
          <p:cNvSpPr/>
          <p:nvPr/>
        </p:nvSpPr>
        <p:spPr>
          <a:xfrm>
            <a:off x="2007517" y="2141034"/>
            <a:ext cx="5686824" cy="85343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For Live Dashboard : </a:t>
            </a:r>
            <a:r>
              <a:rPr lang="en-US" sz="2400" b="1" u="sng" dirty="0">
                <a:hlinkClick r:id="rId2"/>
              </a:rPr>
              <a:t>CLICK HERE</a:t>
            </a:r>
            <a:endParaRPr lang="en-US" sz="2400" b="1" u="sng" dirty="0"/>
          </a:p>
        </p:txBody>
      </p:sp>
    </p:spTree>
    <p:extLst>
      <p:ext uri="{BB962C8B-B14F-4D97-AF65-F5344CB8AC3E}">
        <p14:creationId xmlns:p14="http://schemas.microsoft.com/office/powerpoint/2010/main" val="38744792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ctrTitle"/>
          </p:nvPr>
        </p:nvSpPr>
        <p:spPr>
          <a:xfrm>
            <a:off x="993513" y="134500"/>
            <a:ext cx="7083900" cy="76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Channels</a:t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 rotWithShape="1">
          <a:blip r:embed="rId3">
            <a:alphaModFix/>
          </a:blip>
          <a:srcRect l="11534" t="39573" r="78156" b="47419"/>
          <a:stretch/>
        </p:blipFill>
        <p:spPr>
          <a:xfrm>
            <a:off x="743500" y="1927526"/>
            <a:ext cx="973901" cy="76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 rotWithShape="1">
          <a:blip r:embed="rId3">
            <a:alphaModFix/>
          </a:blip>
          <a:srcRect l="33786" t="21435" r="41204" b="61153"/>
          <a:stretch/>
        </p:blipFill>
        <p:spPr>
          <a:xfrm>
            <a:off x="2754451" y="902500"/>
            <a:ext cx="2362650" cy="1028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 rotWithShape="1">
          <a:blip r:embed="rId3">
            <a:alphaModFix/>
          </a:blip>
          <a:srcRect l="34167" t="42603" r="43019" b="37848"/>
          <a:stretch/>
        </p:blipFill>
        <p:spPr>
          <a:xfrm>
            <a:off x="2858150" y="2181525"/>
            <a:ext cx="2155249" cy="1154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 rotWithShape="1">
          <a:blip r:embed="rId3">
            <a:alphaModFix/>
          </a:blip>
          <a:srcRect l="36795" t="69851" r="44066" b="14575"/>
          <a:stretch/>
        </p:blipFill>
        <p:spPr>
          <a:xfrm>
            <a:off x="2858150" y="3741575"/>
            <a:ext cx="1808051" cy="919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 rotWithShape="1">
          <a:blip r:embed="rId3">
            <a:alphaModFix/>
          </a:blip>
          <a:srcRect l="81989" t="31348" r="11710" b="46354"/>
          <a:stretch/>
        </p:blipFill>
        <p:spPr>
          <a:xfrm>
            <a:off x="7209225" y="1315800"/>
            <a:ext cx="937825" cy="20745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7" name="Google Shape;67;p14"/>
          <p:cNvCxnSpPr/>
          <p:nvPr/>
        </p:nvCxnSpPr>
        <p:spPr>
          <a:xfrm rot="10800000" flipH="1">
            <a:off x="1753475" y="1595425"/>
            <a:ext cx="1055100" cy="6402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8" name="Google Shape;68;p14"/>
          <p:cNvCxnSpPr>
            <a:stCxn id="62" idx="3"/>
            <a:endCxn id="64" idx="1"/>
          </p:cNvCxnSpPr>
          <p:nvPr/>
        </p:nvCxnSpPr>
        <p:spPr>
          <a:xfrm>
            <a:off x="1717401" y="2311526"/>
            <a:ext cx="1140600" cy="4470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9" name="Google Shape;69;p14"/>
          <p:cNvCxnSpPr>
            <a:endCxn id="65" idx="1"/>
          </p:cNvCxnSpPr>
          <p:nvPr/>
        </p:nvCxnSpPr>
        <p:spPr>
          <a:xfrm>
            <a:off x="1710650" y="2348262"/>
            <a:ext cx="1147500" cy="18531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0" name="Google Shape;70;p14"/>
          <p:cNvCxnSpPr>
            <a:endCxn id="66" idx="1"/>
          </p:cNvCxnSpPr>
          <p:nvPr/>
        </p:nvCxnSpPr>
        <p:spPr>
          <a:xfrm>
            <a:off x="5171325" y="1450988"/>
            <a:ext cx="2037900" cy="9021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1" name="Google Shape;71;p14"/>
          <p:cNvCxnSpPr>
            <a:endCxn id="66" idx="1"/>
          </p:cNvCxnSpPr>
          <p:nvPr/>
        </p:nvCxnSpPr>
        <p:spPr>
          <a:xfrm rot="10800000" flipH="1">
            <a:off x="5045025" y="2353088"/>
            <a:ext cx="2164200" cy="4236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2" name="Google Shape;72;p14"/>
          <p:cNvCxnSpPr>
            <a:endCxn id="66" idx="1"/>
          </p:cNvCxnSpPr>
          <p:nvPr/>
        </p:nvCxnSpPr>
        <p:spPr>
          <a:xfrm rot="10800000" flipH="1">
            <a:off x="4666125" y="2353088"/>
            <a:ext cx="2543100" cy="19017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3" name="Google Shape;73;p14"/>
          <p:cNvSpPr txBox="1"/>
          <p:nvPr/>
        </p:nvSpPr>
        <p:spPr>
          <a:xfrm>
            <a:off x="7046875" y="845000"/>
            <a:ext cx="1772400" cy="6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2"/>
                </a:solidFill>
              </a:rPr>
              <a:t>Consumer</a:t>
            </a:r>
            <a:endParaRPr sz="1800">
              <a:solidFill>
                <a:schemeClr val="lt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26E17EA-E170-5DDF-6774-537C0A3C5B52}"/>
              </a:ext>
            </a:extLst>
          </p:cNvPr>
          <p:cNvSpPr/>
          <p:nvPr/>
        </p:nvSpPr>
        <p:spPr>
          <a:xfrm>
            <a:off x="1613210" y="914400"/>
            <a:ext cx="5865541" cy="340483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C9D121-3CEB-8407-77EE-6BADD8310362}"/>
              </a:ext>
            </a:extLst>
          </p:cNvPr>
          <p:cNvSpPr txBox="1"/>
          <p:nvPr/>
        </p:nvSpPr>
        <p:spPr>
          <a:xfrm>
            <a:off x="2286000" y="1125962"/>
            <a:ext cx="4572000" cy="2893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ea typeface="+mn-lt"/>
                <a:cs typeface="+mn-lt"/>
              </a:rPr>
              <a:t>𝐏𝐫𝐨𝐛𝐥𝐞𝐦 𝐒𝐭𝐚𝐭𝐦𝐞𝐧𝐭:</a:t>
            </a:r>
            <a:br>
              <a:rPr lang="en-US" sz="1400" dirty="0">
                <a:ea typeface="+mn-lt"/>
                <a:cs typeface="+mn-lt"/>
              </a:rPr>
            </a:br>
            <a:r>
              <a:rPr lang="en-US" sz="1400" dirty="0" err="1">
                <a:ea typeface="+mn-lt"/>
                <a:cs typeface="+mn-lt"/>
              </a:rPr>
              <a:t>AtliQ</a:t>
            </a:r>
            <a:r>
              <a:rPr lang="en-US" sz="1400" dirty="0">
                <a:ea typeface="+mn-lt"/>
                <a:cs typeface="+mn-lt"/>
              </a:rPr>
              <a:t> Hardware, a rapidly expanding global consumer electronics company, has been grappling with unwieldy Excel files for data analytics. This outdated approach has been hindering effective decision-making and causing significant losses. In response, they urgently sought agile, data-driven decision-making.</a:t>
            </a:r>
            <a:br>
              <a:rPr lang="en-US" sz="1400" dirty="0">
                <a:ea typeface="+mn-lt"/>
                <a:cs typeface="+mn-lt"/>
              </a:rPr>
            </a:br>
            <a:br>
              <a:rPr lang="en-US" sz="1400" dirty="0">
                <a:ea typeface="+mn-lt"/>
                <a:cs typeface="+mn-lt"/>
              </a:rPr>
            </a:br>
            <a:r>
              <a:rPr lang="en-US" sz="1400" dirty="0">
                <a:ea typeface="+mn-lt"/>
                <a:cs typeface="+mn-lt"/>
              </a:rPr>
              <a:t>𝐎𝐛𝐣𝐞𝐜𝐭𝐢𝐯𝐞:</a:t>
            </a:r>
            <a:br>
              <a:rPr lang="en-US" sz="1400" dirty="0">
                <a:ea typeface="+mn-lt"/>
                <a:cs typeface="+mn-lt"/>
              </a:rPr>
            </a:br>
            <a:r>
              <a:rPr lang="en-US" sz="1400" dirty="0">
                <a:ea typeface="+mn-lt"/>
                <a:cs typeface="+mn-lt"/>
              </a:rPr>
              <a:t>Develop an interactive report offering invaluable insights across finance, sales, marketing, supply chain, and executive teams, using provided mockup dashboards as a reference.</a:t>
            </a:r>
            <a:endParaRPr lang="en-US" sz="14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646428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>
            <a:spLocks noGrp="1"/>
          </p:cNvSpPr>
          <p:nvPr>
            <p:ph type="ctrTitle"/>
          </p:nvPr>
        </p:nvSpPr>
        <p:spPr>
          <a:xfrm>
            <a:off x="993513" y="381950"/>
            <a:ext cx="7083900" cy="76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Requirement</a:t>
            </a:r>
            <a:endParaRPr/>
          </a:p>
        </p:txBody>
      </p:sp>
      <p:sp>
        <p:nvSpPr>
          <p:cNvPr id="79" name="Google Shape;79;p15"/>
          <p:cNvSpPr/>
          <p:nvPr/>
        </p:nvSpPr>
        <p:spPr>
          <a:xfrm>
            <a:off x="1967200" y="1828625"/>
            <a:ext cx="1299000" cy="8484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Finance Team</a:t>
            </a:r>
            <a:endParaRPr/>
          </a:p>
        </p:txBody>
      </p:sp>
      <p:sp>
        <p:nvSpPr>
          <p:cNvPr id="80" name="Google Shape;80;p15"/>
          <p:cNvSpPr/>
          <p:nvPr/>
        </p:nvSpPr>
        <p:spPr>
          <a:xfrm>
            <a:off x="3842950" y="1828625"/>
            <a:ext cx="1299000" cy="8484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Sales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</a:t>
            </a:r>
            <a:endParaRPr/>
          </a:p>
        </p:txBody>
      </p:sp>
      <p:sp>
        <p:nvSpPr>
          <p:cNvPr id="81" name="Google Shape;81;p15"/>
          <p:cNvSpPr/>
          <p:nvPr/>
        </p:nvSpPr>
        <p:spPr>
          <a:xfrm>
            <a:off x="5718700" y="1828625"/>
            <a:ext cx="1299000" cy="8484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Marketing</a:t>
            </a:r>
            <a:endParaRPr/>
          </a:p>
        </p:txBody>
      </p:sp>
      <p:sp>
        <p:nvSpPr>
          <p:cNvPr id="82" name="Google Shape;82;p15"/>
          <p:cNvSpPr/>
          <p:nvPr/>
        </p:nvSpPr>
        <p:spPr>
          <a:xfrm>
            <a:off x="2972350" y="3174100"/>
            <a:ext cx="1299000" cy="8484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Supply Chain</a:t>
            </a:r>
            <a:endParaRPr/>
          </a:p>
        </p:txBody>
      </p:sp>
      <p:sp>
        <p:nvSpPr>
          <p:cNvPr id="83" name="Google Shape;83;p15"/>
          <p:cNvSpPr/>
          <p:nvPr/>
        </p:nvSpPr>
        <p:spPr>
          <a:xfrm>
            <a:off x="4786225" y="3174100"/>
            <a:ext cx="1299000" cy="8484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Executive View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Google Shape;88;p16"/>
          <p:cNvGrpSpPr/>
          <p:nvPr/>
        </p:nvGrpSpPr>
        <p:grpSpPr>
          <a:xfrm>
            <a:off x="3651700" y="1640975"/>
            <a:ext cx="4995900" cy="2762475"/>
            <a:chOff x="3651700" y="1640975"/>
            <a:chExt cx="4995900" cy="2762475"/>
          </a:xfrm>
        </p:grpSpPr>
        <p:sp>
          <p:nvSpPr>
            <p:cNvPr id="89" name="Google Shape;89;p16"/>
            <p:cNvSpPr/>
            <p:nvPr/>
          </p:nvSpPr>
          <p:spPr>
            <a:xfrm>
              <a:off x="3651700" y="1640975"/>
              <a:ext cx="4995900" cy="2155200"/>
            </a:xfrm>
            <a:prstGeom prst="roundRect">
              <a:avLst>
                <a:gd name="adj" fmla="val 16667"/>
              </a:avLst>
            </a:prstGeom>
            <a:solidFill>
              <a:srgbClr val="FFE59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6"/>
            <p:cNvSpPr txBox="1"/>
            <p:nvPr/>
          </p:nvSpPr>
          <p:spPr>
            <a:xfrm>
              <a:off x="5331950" y="4062950"/>
              <a:ext cx="21207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>
                  <a:solidFill>
                    <a:schemeClr val="dk1"/>
                  </a:solidFill>
                </a:rPr>
                <a:t>PowerBI App</a:t>
              </a:r>
              <a:endParaRPr sz="1800">
                <a:solidFill>
                  <a:schemeClr val="dk1"/>
                </a:solidFill>
              </a:endParaRPr>
            </a:p>
          </p:txBody>
        </p:sp>
      </p:grpSp>
      <p:grpSp>
        <p:nvGrpSpPr>
          <p:cNvPr id="91" name="Google Shape;91;p16"/>
          <p:cNvGrpSpPr/>
          <p:nvPr/>
        </p:nvGrpSpPr>
        <p:grpSpPr>
          <a:xfrm>
            <a:off x="1304925" y="962850"/>
            <a:ext cx="1290000" cy="1427450"/>
            <a:chOff x="1304925" y="962850"/>
            <a:chExt cx="1290000" cy="1427450"/>
          </a:xfrm>
        </p:grpSpPr>
        <p:pic>
          <p:nvPicPr>
            <p:cNvPr id="92" name="Google Shape;92;p1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304925" y="962850"/>
              <a:ext cx="1086950" cy="10869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3" name="Google Shape;93;p16"/>
            <p:cNvSpPr txBox="1"/>
            <p:nvPr/>
          </p:nvSpPr>
          <p:spPr>
            <a:xfrm>
              <a:off x="1304925" y="2049800"/>
              <a:ext cx="12900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>
                  <a:solidFill>
                    <a:schemeClr val="dk1"/>
                  </a:solidFill>
                </a:rPr>
                <a:t>Database</a:t>
              </a:r>
              <a:endParaRPr sz="1800">
                <a:solidFill>
                  <a:schemeClr val="dk1"/>
                </a:solidFill>
              </a:endParaRPr>
            </a:p>
          </p:txBody>
        </p:sp>
      </p:grpSp>
      <p:grpSp>
        <p:nvGrpSpPr>
          <p:cNvPr id="94" name="Google Shape;94;p16"/>
          <p:cNvGrpSpPr/>
          <p:nvPr/>
        </p:nvGrpSpPr>
        <p:grpSpPr>
          <a:xfrm>
            <a:off x="1304925" y="3245600"/>
            <a:ext cx="1290000" cy="1157850"/>
            <a:chOff x="1304925" y="3245600"/>
            <a:chExt cx="1290000" cy="1157850"/>
          </a:xfrm>
        </p:grpSpPr>
        <p:pic>
          <p:nvPicPr>
            <p:cNvPr id="95" name="Google Shape;95;p1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400900" y="3245600"/>
              <a:ext cx="895000" cy="8173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6" name="Google Shape;96;p16"/>
            <p:cNvSpPr txBox="1"/>
            <p:nvPr/>
          </p:nvSpPr>
          <p:spPr>
            <a:xfrm>
              <a:off x="1304925" y="4062950"/>
              <a:ext cx="12900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>
                  <a:solidFill>
                    <a:schemeClr val="dk1"/>
                  </a:solidFill>
                </a:rPr>
                <a:t>Excel Files</a:t>
              </a:r>
              <a:endParaRPr sz="1800">
                <a:solidFill>
                  <a:schemeClr val="dk1"/>
                </a:solidFill>
              </a:endParaRPr>
            </a:p>
          </p:txBody>
        </p:sp>
      </p:grpSp>
      <p:cxnSp>
        <p:nvCxnSpPr>
          <p:cNvPr id="97" name="Google Shape;97;p16"/>
          <p:cNvCxnSpPr/>
          <p:nvPr/>
        </p:nvCxnSpPr>
        <p:spPr>
          <a:xfrm flipH="1">
            <a:off x="3178500" y="3173475"/>
            <a:ext cx="414600" cy="1388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98" name="Google Shape;98;p16"/>
          <p:cNvGrpSpPr/>
          <p:nvPr/>
        </p:nvGrpSpPr>
        <p:grpSpPr>
          <a:xfrm>
            <a:off x="2285525" y="1506200"/>
            <a:ext cx="1433800" cy="2424750"/>
            <a:chOff x="2285525" y="1506200"/>
            <a:chExt cx="1433800" cy="2424750"/>
          </a:xfrm>
        </p:grpSpPr>
        <p:cxnSp>
          <p:nvCxnSpPr>
            <p:cNvPr id="99" name="Google Shape;99;p16"/>
            <p:cNvCxnSpPr/>
            <p:nvPr/>
          </p:nvCxnSpPr>
          <p:spPr>
            <a:xfrm>
              <a:off x="2391825" y="1506200"/>
              <a:ext cx="1327500" cy="8106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00" name="Google Shape;100;p16"/>
            <p:cNvCxnSpPr/>
            <p:nvPr/>
          </p:nvCxnSpPr>
          <p:spPr>
            <a:xfrm rot="10800000" flipH="1">
              <a:off x="2285525" y="3299750"/>
              <a:ext cx="1425000" cy="631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grpSp>
          <p:nvGrpSpPr>
            <p:cNvPr id="101" name="Google Shape;101;p16"/>
            <p:cNvGrpSpPr/>
            <p:nvPr/>
          </p:nvGrpSpPr>
          <p:grpSpPr>
            <a:xfrm>
              <a:off x="2285525" y="2463725"/>
              <a:ext cx="1327500" cy="562800"/>
              <a:chOff x="2285525" y="2463725"/>
              <a:chExt cx="1327500" cy="562800"/>
            </a:xfrm>
          </p:grpSpPr>
          <p:sp>
            <p:nvSpPr>
              <p:cNvPr id="102" name="Google Shape;102;p16"/>
              <p:cNvSpPr/>
              <p:nvPr/>
            </p:nvSpPr>
            <p:spPr>
              <a:xfrm>
                <a:off x="2285525" y="2463725"/>
                <a:ext cx="1327500" cy="562800"/>
              </a:xfrm>
              <a:prstGeom prst="rightArrow">
                <a:avLst>
                  <a:gd name="adj1" fmla="val 50000"/>
                  <a:gd name="adj2" fmla="val 50000"/>
                </a:avLst>
              </a:prstGeom>
              <a:solidFill>
                <a:srgbClr val="6D9EEB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16"/>
              <p:cNvSpPr txBox="1"/>
              <p:nvPr/>
            </p:nvSpPr>
            <p:spPr>
              <a:xfrm>
                <a:off x="2391875" y="2558699"/>
                <a:ext cx="894900" cy="44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rm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700">
                    <a:solidFill>
                      <a:schemeClr val="dk1"/>
                    </a:solidFill>
                  </a:rPr>
                  <a:t>Extract</a:t>
                </a:r>
                <a:endParaRPr sz="1700">
                  <a:solidFill>
                    <a:schemeClr val="dk1"/>
                  </a:solidFill>
                </a:endParaRPr>
              </a:p>
            </p:txBody>
          </p:sp>
        </p:grpSp>
      </p:grpSp>
      <p:grpSp>
        <p:nvGrpSpPr>
          <p:cNvPr id="104" name="Google Shape;104;p16"/>
          <p:cNvGrpSpPr/>
          <p:nvPr/>
        </p:nvGrpSpPr>
        <p:grpSpPr>
          <a:xfrm>
            <a:off x="3908250" y="2246725"/>
            <a:ext cx="1327500" cy="1486325"/>
            <a:chOff x="3908250" y="2246725"/>
            <a:chExt cx="1327500" cy="1486325"/>
          </a:xfrm>
        </p:grpSpPr>
        <p:pic>
          <p:nvPicPr>
            <p:cNvPr id="105" name="Google Shape;105;p16"/>
            <p:cNvPicPr preferRelativeResize="0"/>
            <p:nvPr/>
          </p:nvPicPr>
          <p:blipFill rotWithShape="1">
            <a:blip r:embed="rId5">
              <a:alphaModFix/>
            </a:blip>
            <a:srcRect l="9019" t="10260" r="8533" b="12530"/>
            <a:stretch/>
          </p:blipFill>
          <p:spPr>
            <a:xfrm>
              <a:off x="3908250" y="2246725"/>
              <a:ext cx="1327500" cy="10869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6" name="Google Shape;106;p16"/>
            <p:cNvSpPr txBox="1"/>
            <p:nvPr/>
          </p:nvSpPr>
          <p:spPr>
            <a:xfrm>
              <a:off x="3927000" y="3392550"/>
              <a:ext cx="12900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>
                  <a:solidFill>
                    <a:schemeClr val="dk1"/>
                  </a:solidFill>
                  <a:highlight>
                    <a:schemeClr val="lt1"/>
                  </a:highlight>
                </a:rPr>
                <a:t>Transform</a:t>
              </a:r>
              <a:endParaRPr sz="1800">
                <a:solidFill>
                  <a:schemeClr val="dk1"/>
                </a:solidFill>
                <a:highlight>
                  <a:schemeClr val="lt1"/>
                </a:highlight>
              </a:endParaRPr>
            </a:p>
          </p:txBody>
        </p:sp>
      </p:grpSp>
      <p:grpSp>
        <p:nvGrpSpPr>
          <p:cNvPr id="107" name="Google Shape;107;p16"/>
          <p:cNvGrpSpPr/>
          <p:nvPr/>
        </p:nvGrpSpPr>
        <p:grpSpPr>
          <a:xfrm>
            <a:off x="5530975" y="2535150"/>
            <a:ext cx="1327500" cy="562800"/>
            <a:chOff x="5530975" y="2535150"/>
            <a:chExt cx="1327500" cy="562800"/>
          </a:xfrm>
        </p:grpSpPr>
        <p:sp>
          <p:nvSpPr>
            <p:cNvPr id="108" name="Google Shape;108;p16"/>
            <p:cNvSpPr/>
            <p:nvPr/>
          </p:nvSpPr>
          <p:spPr>
            <a:xfrm>
              <a:off x="5530975" y="2535150"/>
              <a:ext cx="1327500" cy="56280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9FC5E8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6"/>
            <p:cNvSpPr txBox="1"/>
            <p:nvPr/>
          </p:nvSpPr>
          <p:spPr>
            <a:xfrm>
              <a:off x="5646250" y="2580188"/>
              <a:ext cx="894900" cy="42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>
                  <a:solidFill>
                    <a:schemeClr val="dk1"/>
                  </a:solidFill>
                </a:rPr>
                <a:t>Load</a:t>
              </a:r>
              <a:endParaRPr sz="1800">
                <a:solidFill>
                  <a:schemeClr val="dk1"/>
                </a:solidFill>
              </a:endParaRPr>
            </a:p>
          </p:txBody>
        </p:sp>
      </p:grpSp>
      <p:grpSp>
        <p:nvGrpSpPr>
          <p:cNvPr id="110" name="Google Shape;110;p16"/>
          <p:cNvGrpSpPr/>
          <p:nvPr/>
        </p:nvGrpSpPr>
        <p:grpSpPr>
          <a:xfrm>
            <a:off x="6956725" y="1787163"/>
            <a:ext cx="1613700" cy="1909688"/>
            <a:chOff x="6956725" y="1787163"/>
            <a:chExt cx="1613700" cy="1909688"/>
          </a:xfrm>
        </p:grpSpPr>
        <p:pic>
          <p:nvPicPr>
            <p:cNvPr id="111" name="Google Shape;111;p16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6956725" y="1787163"/>
              <a:ext cx="1569175" cy="15691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2" name="Google Shape;112;p16"/>
            <p:cNvSpPr txBox="1"/>
            <p:nvPr/>
          </p:nvSpPr>
          <p:spPr>
            <a:xfrm>
              <a:off x="7145425" y="3356350"/>
              <a:ext cx="14250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>
                  <a:solidFill>
                    <a:schemeClr val="dk1"/>
                  </a:solidFill>
                  <a:highlight>
                    <a:schemeClr val="lt1"/>
                  </a:highlight>
                </a:rPr>
                <a:t>Data Model</a:t>
              </a:r>
              <a:endParaRPr sz="1800">
                <a:solidFill>
                  <a:schemeClr val="dk1"/>
                </a:solidFill>
                <a:highlight>
                  <a:schemeClr val="lt1"/>
                </a:highlight>
              </a:endParaRPr>
            </a:p>
          </p:txBody>
        </p:sp>
      </p:grpSp>
      <p:sp>
        <p:nvSpPr>
          <p:cNvPr id="113" name="Google Shape;113;p16"/>
          <p:cNvSpPr txBox="1">
            <a:spLocks noGrp="1"/>
          </p:cNvSpPr>
          <p:nvPr>
            <p:ph type="ctrTitle"/>
          </p:nvPr>
        </p:nvSpPr>
        <p:spPr>
          <a:xfrm>
            <a:off x="993513" y="381950"/>
            <a:ext cx="7083900" cy="76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ETL Pipeline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7"/>
          <p:cNvPicPr preferRelativeResize="0"/>
          <p:nvPr/>
        </p:nvPicPr>
        <p:blipFill rotWithShape="1">
          <a:blip r:embed="rId3">
            <a:alphaModFix/>
          </a:blip>
          <a:srcRect l="718" t="2808" r="3486"/>
          <a:stretch/>
        </p:blipFill>
        <p:spPr>
          <a:xfrm>
            <a:off x="746350" y="750425"/>
            <a:ext cx="7741875" cy="4242849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>
            <a:spLocks noGrp="1"/>
          </p:cNvSpPr>
          <p:nvPr>
            <p:ph type="ctrTitle"/>
          </p:nvPr>
        </p:nvSpPr>
        <p:spPr>
          <a:xfrm>
            <a:off x="1030038" y="54950"/>
            <a:ext cx="7083900" cy="76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3580"/>
              <a:t>Data and its Modelling</a:t>
            </a:r>
            <a:endParaRPr sz="358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4EEF4-2071-F7FD-2A2B-8C314858D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B063CA-CB9E-A9EE-0D8B-846287F361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35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788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B1BB0-BC6E-D0D6-2CA2-BFBF9B5C2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CAB76F-9A01-675C-77B0-6AA673CC9B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39014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93143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A92B9-5F3E-CA41-F079-AF5E1BBB4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EA70E0-1A2F-9F1D-D579-262FEE085C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900231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158</Words>
  <Application>Microsoft Office PowerPoint</Application>
  <PresentationFormat>On-screen Show (16:9)</PresentationFormat>
  <Paragraphs>25</Paragraphs>
  <Slides>14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Simple Dark</vt:lpstr>
      <vt:lpstr>Business Insight 360</vt:lpstr>
      <vt:lpstr>Channels</vt:lpstr>
      <vt:lpstr>PowerPoint Presentation</vt:lpstr>
      <vt:lpstr>Requirement</vt:lpstr>
      <vt:lpstr>ETL Pipeline</vt:lpstr>
      <vt:lpstr>Data and its Modelling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Almira Kelkar</dc:creator>
  <cp:lastModifiedBy>Almira Kelkar</cp:lastModifiedBy>
  <cp:revision>2</cp:revision>
  <dcterms:modified xsi:type="dcterms:W3CDTF">2025-02-04T15:21:29Z</dcterms:modified>
</cp:coreProperties>
</file>